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72" r:id="rId3"/>
    <p:sldId id="257" r:id="rId4"/>
    <p:sldId id="258" r:id="rId5"/>
    <p:sldId id="263" r:id="rId6"/>
    <p:sldId id="265" r:id="rId7"/>
    <p:sldId id="274" r:id="rId8"/>
    <p:sldId id="276" r:id="rId9"/>
    <p:sldId id="277" r:id="rId10"/>
    <p:sldId id="266" r:id="rId11"/>
    <p:sldId id="275" r:id="rId12"/>
    <p:sldId id="278" r:id="rId13"/>
    <p:sldId id="280" r:id="rId14"/>
    <p:sldId id="283" r:id="rId15"/>
    <p:sldId id="273" r:id="rId16"/>
    <p:sldId id="279" r:id="rId17"/>
    <p:sldId id="268" r:id="rId18"/>
    <p:sldId id="282" r:id="rId19"/>
    <p:sldId id="284" r:id="rId20"/>
    <p:sldId id="281" r:id="rId21"/>
    <p:sldId id="262" r:id="rId22"/>
    <p:sldId id="270" r:id="rId23"/>
    <p:sldId id="27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A3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66" autoAdjust="0"/>
    <p:restoredTop sz="94660"/>
  </p:normalViewPr>
  <p:slideViewPr>
    <p:cSldViewPr>
      <p:cViewPr varScale="1">
        <p:scale>
          <a:sx n="70" d="100"/>
          <a:sy n="70" d="100"/>
        </p:scale>
        <p:origin x="147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NUL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D0D7F1-92F4-47CD-B5DB-6F97A568C6D6}" type="datetimeFigureOut">
              <a:rPr lang="en-US" smtClean="0"/>
              <a:pPr/>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17BD6-08E2-47E9-8DA4-540233FD1C4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0D7F1-92F4-47CD-B5DB-6F97A568C6D6}" type="datetimeFigureOut">
              <a:rPr lang="en-US" smtClean="0"/>
              <a:pPr/>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17BD6-08E2-47E9-8DA4-540233FD1C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0D7F1-92F4-47CD-B5DB-6F97A568C6D6}" type="datetimeFigureOut">
              <a:rPr lang="en-US" smtClean="0"/>
              <a:pPr/>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17BD6-08E2-47E9-8DA4-540233FD1C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0D7F1-92F4-47CD-B5DB-6F97A568C6D6}" type="datetimeFigureOut">
              <a:rPr lang="en-US" smtClean="0"/>
              <a:pPr/>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17BD6-08E2-47E9-8DA4-540233FD1C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D0D7F1-92F4-47CD-B5DB-6F97A568C6D6}" type="datetimeFigureOut">
              <a:rPr lang="en-US" smtClean="0"/>
              <a:pPr/>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17BD6-08E2-47E9-8DA4-540233FD1C4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D0D7F1-92F4-47CD-B5DB-6F97A568C6D6}" type="datetimeFigureOut">
              <a:rPr lang="en-US" smtClean="0"/>
              <a:pPr/>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717BD6-08E2-47E9-8DA4-540233FD1C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D0D7F1-92F4-47CD-B5DB-6F97A568C6D6}" type="datetimeFigureOut">
              <a:rPr lang="en-US" smtClean="0"/>
              <a:pPr/>
              <a:t>9/28/2016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717BD6-08E2-47E9-8DA4-540233FD1C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D0D7F1-92F4-47CD-B5DB-6F97A568C6D6}" type="datetimeFigureOut">
              <a:rPr lang="en-US" smtClean="0"/>
              <a:pPr/>
              <a:t>9/28/2016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717BD6-08E2-47E9-8DA4-540233FD1C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0D7F1-92F4-47CD-B5DB-6F97A568C6D6}" type="datetimeFigureOut">
              <a:rPr lang="en-US" smtClean="0"/>
              <a:pPr/>
              <a:t>9/28/2016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717BD6-08E2-47E9-8DA4-540233FD1C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0D7F1-92F4-47CD-B5DB-6F97A568C6D6}" type="datetimeFigureOut">
              <a:rPr lang="en-US" smtClean="0"/>
              <a:pPr/>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717BD6-08E2-47E9-8DA4-540233FD1C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0D7F1-92F4-47CD-B5DB-6F97A568C6D6}" type="datetimeFigureOut">
              <a:rPr lang="en-US" smtClean="0"/>
              <a:pPr/>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717BD6-08E2-47E9-8DA4-540233FD1C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7A3B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0D7F1-92F4-47CD-B5DB-6F97A568C6D6}" type="datetimeFigureOut">
              <a:rPr lang="en-US" smtClean="0"/>
              <a:pPr/>
              <a:t>9/28/2016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717BD6-08E2-47E9-8DA4-540233FD1C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cnn.com/2015/08/12/health/homework-elementary-school-stud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powellescck.weebly.com/" TargetMode="External"/><Relationship Id="rId2" Type="http://schemas.openxmlformats.org/officeDocument/2006/relationships/hyperlink" Target="mailto:jbeauregard@wcpss.ne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87375"/>
            <a:ext cx="8458200" cy="1470025"/>
          </a:xfrm>
        </p:spPr>
        <p:txBody>
          <a:bodyPr/>
          <a:lstStyle/>
          <a:p>
            <a:r>
              <a:rPr lang="en-US" dirty="0" smtClean="0">
                <a:latin typeface="Bookman Old Style" pitchFamily="18" charset="0"/>
              </a:rPr>
              <a:t>Welcome to </a:t>
            </a:r>
            <a:br>
              <a:rPr lang="en-US" dirty="0" smtClean="0">
                <a:latin typeface="Bookman Old Style" pitchFamily="18" charset="0"/>
              </a:rPr>
            </a:br>
            <a:r>
              <a:rPr lang="en-US" dirty="0" smtClean="0">
                <a:latin typeface="Bookman Old Style" pitchFamily="18" charset="0"/>
              </a:rPr>
              <a:t>Curriculum Night!</a:t>
            </a:r>
            <a:endParaRPr lang="en-US" dirty="0">
              <a:latin typeface="Bookman Old Style" pitchFamily="18" charset="0"/>
            </a:endParaRPr>
          </a:p>
        </p:txBody>
      </p:sp>
      <p:pic>
        <p:nvPicPr>
          <p:cNvPr id="13314" name="Picture 2" descr="C:\Documents and Settings\hwarren\Local Settings\Temporary Internet Files\Content.IE5\AYWNJLYJ\MC900056792[1].wmf"/>
          <p:cNvPicPr>
            <a:picLocks noChangeAspect="1" noChangeArrowheads="1"/>
          </p:cNvPicPr>
          <p:nvPr/>
        </p:nvPicPr>
        <p:blipFill>
          <a:blip r:embed="rId2" cstate="print"/>
          <a:srcRect/>
          <a:stretch>
            <a:fillRect/>
          </a:stretch>
        </p:blipFill>
        <p:spPr bwMode="auto">
          <a:xfrm>
            <a:off x="2388822" y="2286000"/>
            <a:ext cx="4850178" cy="2823667"/>
          </a:xfrm>
          <a:prstGeom prst="rect">
            <a:avLst/>
          </a:prstGeom>
          <a:noFill/>
        </p:spPr>
      </p:pic>
      <p:sp>
        <p:nvSpPr>
          <p:cNvPr id="6" name="TextBox 5"/>
          <p:cNvSpPr txBox="1"/>
          <p:nvPr/>
        </p:nvSpPr>
        <p:spPr>
          <a:xfrm>
            <a:off x="3200400" y="5486400"/>
            <a:ext cx="3048000" cy="646331"/>
          </a:xfrm>
          <a:prstGeom prst="rect">
            <a:avLst/>
          </a:prstGeom>
          <a:noFill/>
        </p:spPr>
        <p:txBody>
          <a:bodyPr wrap="square" rtlCol="0">
            <a:spAutoFit/>
          </a:bodyPr>
          <a:lstStyle/>
          <a:p>
            <a:pPr algn="ctr"/>
            <a:r>
              <a:rPr lang="en-US" sz="3600" dirty="0" smtClean="0">
                <a:latin typeface="Bookman Old Style" pitchFamily="18" charset="0"/>
              </a:rPr>
              <a:t>2016-2017</a:t>
            </a:r>
            <a:endParaRPr lang="en-US" sz="3600" dirty="0">
              <a:latin typeface="Bookman Old Styl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229600" cy="1143000"/>
          </a:xfrm>
        </p:spPr>
        <p:txBody>
          <a:bodyPr/>
          <a:lstStyle/>
          <a:p>
            <a:r>
              <a:rPr lang="en-US" dirty="0" smtClean="0"/>
              <a:t>Science</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pPr>
              <a:buNone/>
            </a:pPr>
            <a:r>
              <a:rPr lang="en-US" dirty="0" smtClean="0"/>
              <a:t>Science units of study include:</a:t>
            </a:r>
          </a:p>
          <a:p>
            <a:pPr>
              <a:buNone/>
            </a:pPr>
            <a:endParaRPr lang="en-US" dirty="0" smtClean="0"/>
          </a:p>
          <a:p>
            <a:pPr>
              <a:buNone/>
            </a:pPr>
            <a:r>
              <a:rPr lang="en-US" dirty="0" smtClean="0"/>
              <a:t>	    *</a:t>
            </a:r>
            <a:r>
              <a:rPr lang="en-US" b="1" dirty="0" smtClean="0"/>
              <a:t>Investigating properties</a:t>
            </a:r>
          </a:p>
          <a:p>
            <a:pPr lvl="2"/>
            <a:r>
              <a:rPr lang="en-US" sz="3200" dirty="0" smtClean="0"/>
              <a:t>Hannah </a:t>
            </a:r>
            <a:r>
              <a:rPr lang="en-US" sz="3200" dirty="0" err="1" smtClean="0"/>
              <a:t>Hollingworth</a:t>
            </a:r>
            <a:endParaRPr lang="en-US" sz="3200" dirty="0" smtClean="0"/>
          </a:p>
          <a:p>
            <a:pPr lvl="1">
              <a:buNone/>
            </a:pPr>
            <a:r>
              <a:rPr lang="en-US" sz="3200" dirty="0" smtClean="0"/>
              <a:t>	*</a:t>
            </a:r>
            <a:r>
              <a:rPr lang="en-US" sz="3200" b="1" dirty="0" smtClean="0"/>
              <a:t>Weather</a:t>
            </a:r>
          </a:p>
          <a:p>
            <a:pPr lvl="2"/>
            <a:r>
              <a:rPr lang="en-US" sz="3200" dirty="0" smtClean="0"/>
              <a:t>Katelyn </a:t>
            </a:r>
            <a:r>
              <a:rPr lang="en-US" sz="3200" dirty="0" err="1" smtClean="0"/>
              <a:t>Brisson</a:t>
            </a:r>
            <a:r>
              <a:rPr lang="en-US" sz="3200" dirty="0" smtClean="0"/>
              <a:t> </a:t>
            </a:r>
          </a:p>
          <a:p>
            <a:pPr lvl="2">
              <a:buNone/>
            </a:pPr>
            <a:r>
              <a:rPr lang="en-US" sz="3200" dirty="0" smtClean="0"/>
              <a:t>*</a:t>
            </a:r>
            <a:r>
              <a:rPr lang="en-US" sz="3200" b="1" dirty="0" smtClean="0"/>
              <a:t>Animals 2x2 (organisms)</a:t>
            </a:r>
          </a:p>
          <a:p>
            <a:pPr lvl="2"/>
            <a:r>
              <a:rPr lang="en-US" sz="3200" dirty="0" smtClean="0"/>
              <a:t> Hannah </a:t>
            </a:r>
            <a:r>
              <a:rPr lang="en-US" sz="3200" dirty="0" err="1" smtClean="0"/>
              <a:t>Enos</a:t>
            </a:r>
            <a:endParaRPr lang="en-US" sz="3200" dirty="0" smtClean="0"/>
          </a:p>
          <a:p>
            <a:pPr lvl="2" algn="ctr">
              <a:buNone/>
            </a:pPr>
            <a:endParaRPr lang="en-US" dirty="0" smtClean="0"/>
          </a:p>
          <a:p>
            <a:pPr lvl="2" algn="ctr">
              <a:buNone/>
            </a:pPr>
            <a:r>
              <a:rPr lang="en-US" dirty="0" smtClean="0"/>
              <a:t>CCK students will rotate between teachers </a:t>
            </a:r>
          </a:p>
          <a:p>
            <a:pPr lvl="2" algn="ctr">
              <a:buNone/>
            </a:pPr>
            <a:r>
              <a:rPr lang="en-US" dirty="0" smtClean="0"/>
              <a:t>throughout the course of the year</a:t>
            </a:r>
          </a:p>
        </p:txBody>
      </p:sp>
      <p:pic>
        <p:nvPicPr>
          <p:cNvPr id="4" name="Picture 3"/>
          <p:cNvPicPr>
            <a:picLocks noChangeAspect="1"/>
          </p:cNvPicPr>
          <p:nvPr/>
        </p:nvPicPr>
        <p:blipFill>
          <a:blip r:embed="rId2" cstate="print"/>
          <a:stretch>
            <a:fillRect/>
          </a:stretch>
        </p:blipFill>
        <p:spPr>
          <a:xfrm>
            <a:off x="6248400" y="381000"/>
            <a:ext cx="2286000" cy="2422321"/>
          </a:xfrm>
          <a:prstGeom prst="rect">
            <a:avLst/>
          </a:prstGeom>
          <a:effectLst>
            <a:softEdge rad="254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Social Studies</a:t>
            </a:r>
            <a:endParaRPr lang="en-US" dirty="0"/>
          </a:p>
        </p:txBody>
      </p:sp>
      <p:sp>
        <p:nvSpPr>
          <p:cNvPr id="3" name="Content Placeholder 2"/>
          <p:cNvSpPr>
            <a:spLocks noGrp="1"/>
          </p:cNvSpPr>
          <p:nvPr>
            <p:ph idx="1"/>
          </p:nvPr>
        </p:nvSpPr>
        <p:spPr>
          <a:xfrm>
            <a:off x="457200" y="960437"/>
            <a:ext cx="8229600" cy="4983163"/>
          </a:xfrm>
        </p:spPr>
        <p:txBody>
          <a:bodyPr>
            <a:normAutofit fontScale="92500" lnSpcReduction="20000"/>
          </a:bodyPr>
          <a:lstStyle/>
          <a:p>
            <a:r>
              <a:rPr lang="en-US" dirty="0" smtClean="0"/>
              <a:t>Incorporated throughout the curriculum with story read </a:t>
            </a:r>
            <a:r>
              <a:rPr lang="en-US" dirty="0" err="1" smtClean="0"/>
              <a:t>alouds</a:t>
            </a:r>
            <a:r>
              <a:rPr lang="en-US" dirty="0"/>
              <a:t>.</a:t>
            </a:r>
            <a:endParaRPr lang="en-US" dirty="0" smtClean="0"/>
          </a:p>
          <a:p>
            <a:r>
              <a:rPr lang="en-US" dirty="0" smtClean="0"/>
              <a:t>Time for Kids Magazine and community member visits (fireman, police officer, nurse, </a:t>
            </a:r>
            <a:r>
              <a:rPr lang="en-US" dirty="0" err="1" smtClean="0"/>
              <a:t>etc</a:t>
            </a:r>
            <a:r>
              <a:rPr lang="en-US" dirty="0" smtClean="0"/>
              <a:t>) help students apply learning to the real world.</a:t>
            </a:r>
          </a:p>
          <a:p>
            <a:r>
              <a:rPr lang="en-US" b="1" dirty="0" smtClean="0"/>
              <a:t>Topics of study include:</a:t>
            </a:r>
          </a:p>
          <a:p>
            <a:pPr>
              <a:buNone/>
            </a:pPr>
            <a:r>
              <a:rPr lang="en-US" dirty="0" smtClean="0"/>
              <a:t>	- I am a citizen</a:t>
            </a:r>
          </a:p>
          <a:p>
            <a:pPr>
              <a:buNone/>
            </a:pPr>
            <a:r>
              <a:rPr lang="en-US" dirty="0" smtClean="0"/>
              <a:t>	-How we are Alike! How we are different!</a:t>
            </a:r>
          </a:p>
          <a:p>
            <a:pPr>
              <a:buNone/>
            </a:pPr>
            <a:r>
              <a:rPr lang="en-US" dirty="0" smtClean="0"/>
              <a:t>	-We have needs and wants</a:t>
            </a:r>
          </a:p>
          <a:p>
            <a:pPr>
              <a:buNone/>
            </a:pPr>
            <a:r>
              <a:rPr lang="en-US" dirty="0" smtClean="0"/>
              <a:t>	-What’s Around Me</a:t>
            </a:r>
            <a:endParaRPr lang="en-US" dirty="0"/>
          </a:p>
        </p:txBody>
      </p:sp>
      <p:pic>
        <p:nvPicPr>
          <p:cNvPr id="4" name="Picture 3"/>
          <p:cNvPicPr>
            <a:picLocks noChangeAspect="1"/>
          </p:cNvPicPr>
          <p:nvPr/>
        </p:nvPicPr>
        <p:blipFill>
          <a:blip r:embed="rId2" cstate="print"/>
          <a:stretch>
            <a:fillRect/>
          </a:stretch>
        </p:blipFill>
        <p:spPr>
          <a:xfrm>
            <a:off x="6477000" y="4419600"/>
            <a:ext cx="2286000" cy="2296205"/>
          </a:xfrm>
          <a:prstGeom prst="rect">
            <a:avLst/>
          </a:prstGeom>
          <a:effectLst>
            <a:softEdge rad="508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gn="l"/>
            <a:r>
              <a:rPr lang="en-US" dirty="0" smtClean="0"/>
              <a:t>Domains &amp; Electives</a:t>
            </a:r>
            <a:endParaRPr lang="en-US" dirty="0"/>
          </a:p>
        </p:txBody>
      </p:sp>
      <p:sp>
        <p:nvSpPr>
          <p:cNvPr id="3" name="Content Placeholder 2"/>
          <p:cNvSpPr>
            <a:spLocks noGrp="1"/>
          </p:cNvSpPr>
          <p:nvPr>
            <p:ph idx="1"/>
          </p:nvPr>
        </p:nvSpPr>
        <p:spPr>
          <a:xfrm>
            <a:off x="228600" y="1578295"/>
            <a:ext cx="8686800" cy="5638800"/>
          </a:xfrm>
        </p:spPr>
        <p:txBody>
          <a:bodyPr>
            <a:normAutofit/>
          </a:bodyPr>
          <a:lstStyle/>
          <a:p>
            <a:pPr marL="0" indent="0">
              <a:buNone/>
            </a:pPr>
            <a:endParaRPr lang="en-US" dirty="0"/>
          </a:p>
          <a:p>
            <a:r>
              <a:rPr lang="en-US" dirty="0" smtClean="0"/>
              <a:t>Students will go to both a domain and an elective </a:t>
            </a:r>
            <a:r>
              <a:rPr lang="en-US" dirty="0" smtClean="0"/>
              <a:t>Tuesday - Friday.</a:t>
            </a:r>
          </a:p>
          <a:p>
            <a:r>
              <a:rPr lang="en-US" dirty="0"/>
              <a:t>Students will go to both a domain and an </a:t>
            </a:r>
            <a:r>
              <a:rPr lang="en-US" dirty="0" smtClean="0"/>
              <a:t>special Tuesday </a:t>
            </a:r>
            <a:r>
              <a:rPr lang="en-US" dirty="0"/>
              <a:t>- Friday</a:t>
            </a:r>
            <a:r>
              <a:rPr lang="en-US" dirty="0" smtClean="0"/>
              <a:t>.</a:t>
            </a:r>
            <a:endParaRPr lang="en-US" dirty="0" smtClean="0"/>
          </a:p>
          <a:p>
            <a:r>
              <a:rPr lang="en-US" dirty="0" smtClean="0"/>
              <a:t>Domains are semester long, electives change each quarter. </a:t>
            </a:r>
          </a:p>
          <a:p>
            <a:r>
              <a:rPr lang="en-US" dirty="0" smtClean="0"/>
              <a:t>A variety of academic, visual/performing arts and physical education electives are available. </a:t>
            </a:r>
          </a:p>
        </p:txBody>
      </p:sp>
      <p:pic>
        <p:nvPicPr>
          <p:cNvPr id="4" name="Picture 3"/>
          <p:cNvPicPr>
            <a:picLocks noChangeAspect="1"/>
          </p:cNvPicPr>
          <p:nvPr/>
        </p:nvPicPr>
        <p:blipFill>
          <a:blip r:embed="rId2" cstate="print"/>
          <a:stretch>
            <a:fillRect/>
          </a:stretch>
        </p:blipFill>
        <p:spPr>
          <a:xfrm>
            <a:off x="6172200" y="21905"/>
            <a:ext cx="2857500" cy="1349695"/>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Homework</a:t>
            </a:r>
            <a:endParaRPr lang="en-US" dirty="0"/>
          </a:p>
        </p:txBody>
      </p:sp>
      <p:sp>
        <p:nvSpPr>
          <p:cNvPr id="3" name="Content Placeholder 2"/>
          <p:cNvSpPr>
            <a:spLocks noGrp="1"/>
          </p:cNvSpPr>
          <p:nvPr>
            <p:ph idx="1"/>
          </p:nvPr>
        </p:nvSpPr>
        <p:spPr>
          <a:xfrm>
            <a:off x="457200" y="1219200"/>
            <a:ext cx="8229600" cy="5334000"/>
          </a:xfrm>
        </p:spPr>
        <p:txBody>
          <a:bodyPr>
            <a:normAutofit fontScale="70000" lnSpcReduction="20000"/>
          </a:bodyPr>
          <a:lstStyle/>
          <a:p>
            <a:pPr marL="0" indent="0" algn="ctr">
              <a:buNone/>
            </a:pPr>
            <a:r>
              <a:rPr lang="en-US" sz="4600" dirty="0" smtClean="0"/>
              <a:t>Kindergarten homework consists of reading to your child every night. </a:t>
            </a:r>
          </a:p>
          <a:p>
            <a:pPr marL="0" indent="0">
              <a:buNone/>
            </a:pPr>
            <a:endParaRPr lang="en-US" dirty="0"/>
          </a:p>
          <a:p>
            <a:pPr marL="0" indent="0">
              <a:buNone/>
            </a:pPr>
            <a:r>
              <a:rPr lang="en-US" dirty="0" smtClean="0"/>
              <a:t>Check out the monthly newsletter for information about what we are learning and tips on how to support your little learner at home. </a:t>
            </a:r>
          </a:p>
          <a:p>
            <a:pPr marL="0" indent="0">
              <a:buNone/>
            </a:pPr>
            <a:endParaRPr lang="en-US" i="1" dirty="0" smtClean="0"/>
          </a:p>
          <a:p>
            <a:pPr marL="0" indent="0">
              <a:buNone/>
            </a:pPr>
            <a:endParaRPr lang="en-US" i="1" dirty="0" smtClean="0"/>
          </a:p>
          <a:p>
            <a:pPr marL="0" indent="0">
              <a:buNone/>
            </a:pPr>
            <a:endParaRPr lang="en-US" i="1" dirty="0"/>
          </a:p>
          <a:p>
            <a:pPr marL="0" indent="0">
              <a:buNone/>
            </a:pPr>
            <a:r>
              <a:rPr lang="en-US" sz="3400" i="1" dirty="0" smtClean="0"/>
              <a:t>Why no homework?</a:t>
            </a:r>
            <a:endParaRPr lang="en-US" sz="3400" dirty="0" smtClean="0"/>
          </a:p>
          <a:p>
            <a:pPr marL="0" indent="0">
              <a:buNone/>
            </a:pPr>
            <a:r>
              <a:rPr lang="en-US" dirty="0"/>
              <a:t>The NEA and the National PTA do not endorse homework for kindergarten</a:t>
            </a:r>
            <a:r>
              <a:rPr lang="en-US" dirty="0" smtClean="0"/>
              <a:t>. This is researched based and it is suggested that kindergartners spend time at home playing outside and spending time with family and friends. </a:t>
            </a:r>
          </a:p>
          <a:p>
            <a:pPr marL="0" indent="0">
              <a:buNone/>
            </a:pPr>
            <a:r>
              <a:rPr lang="en-US" dirty="0">
                <a:hlinkClick r:id="rId2"/>
              </a:rPr>
              <a:t>http://www.cnn.com/2015/08/12/health/homework-elementary-school-study</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val="1646716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Core &amp; </a:t>
            </a:r>
            <a:br>
              <a:rPr lang="en-US" dirty="0" smtClean="0"/>
            </a:br>
            <a:r>
              <a:rPr lang="en-US" dirty="0" smtClean="0"/>
              <a:t>Standards Based Grading</a:t>
            </a:r>
            <a:endParaRPr lang="en-US" dirty="0"/>
          </a:p>
        </p:txBody>
      </p:sp>
      <p:sp>
        <p:nvSpPr>
          <p:cNvPr id="3" name="Content Placeholder 2"/>
          <p:cNvSpPr>
            <a:spLocks noGrp="1"/>
          </p:cNvSpPr>
          <p:nvPr>
            <p:ph idx="1"/>
          </p:nvPr>
        </p:nvSpPr>
        <p:spPr>
          <a:xfrm>
            <a:off x="457200" y="1828800"/>
            <a:ext cx="8229600" cy="4525963"/>
          </a:xfrm>
        </p:spPr>
        <p:txBody>
          <a:bodyPr>
            <a:normAutofit fontScale="92500" lnSpcReduction="10000"/>
          </a:bodyPr>
          <a:lstStyle/>
          <a:p>
            <a:r>
              <a:rPr lang="en-US" dirty="0" smtClean="0"/>
              <a:t>CCK is a specialized diagnostic and intervention program for students in need of individualized educational programming.</a:t>
            </a:r>
          </a:p>
          <a:p>
            <a:r>
              <a:rPr lang="en-US" dirty="0" smtClean="0"/>
              <a:t>During this school year, additional assessments will be given to students before a decision is made about appropriateness of the Common Core Course of Study or the Adapted Curriculum. </a:t>
            </a:r>
          </a:p>
          <a:p>
            <a:r>
              <a:rPr lang="en-US" dirty="0" smtClean="0"/>
              <a:t>This year, students </a:t>
            </a:r>
            <a:r>
              <a:rPr lang="en-US" dirty="0"/>
              <a:t>are graded and assessed using the Common Core Standards</a:t>
            </a:r>
            <a:r>
              <a:rPr lang="en-US" dirty="0" smtClean="0"/>
              <a:t>.</a:t>
            </a:r>
            <a:endParaRPr lang="en-US" dirty="0"/>
          </a:p>
        </p:txBody>
      </p:sp>
    </p:spTree>
    <p:extLst>
      <p:ext uri="{BB962C8B-B14F-4D97-AF65-F5344CB8AC3E}">
        <p14:creationId xmlns:p14="http://schemas.microsoft.com/office/powerpoint/2010/main" val="1585313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Core &amp; </a:t>
            </a:r>
            <a:br>
              <a:rPr lang="en-US" dirty="0" smtClean="0"/>
            </a:br>
            <a:r>
              <a:rPr lang="en-US" dirty="0" smtClean="0"/>
              <a:t>Standards Based Grading</a:t>
            </a:r>
            <a:endParaRPr lang="en-US" dirty="0"/>
          </a:p>
        </p:txBody>
      </p:sp>
      <p:sp>
        <p:nvSpPr>
          <p:cNvPr id="3" name="Content Placeholder 2"/>
          <p:cNvSpPr>
            <a:spLocks noGrp="1"/>
          </p:cNvSpPr>
          <p:nvPr>
            <p:ph idx="1"/>
          </p:nvPr>
        </p:nvSpPr>
        <p:spPr>
          <a:xfrm>
            <a:off x="457200" y="1752600"/>
            <a:ext cx="8229600" cy="4525963"/>
          </a:xfrm>
        </p:spPr>
        <p:txBody>
          <a:bodyPr>
            <a:normAutofit lnSpcReduction="10000"/>
          </a:bodyPr>
          <a:lstStyle/>
          <a:p>
            <a:r>
              <a:rPr lang="en-US" dirty="0" smtClean="0"/>
              <a:t>Students will receive 4 report cards and 4 interim reports this year. Standards Based Grading is used to determine each student’s grade.</a:t>
            </a:r>
          </a:p>
          <a:p>
            <a:r>
              <a:rPr lang="en-US" dirty="0" smtClean="0"/>
              <a:t>Along with report cards, IEP progress notes will be sent home at this time.</a:t>
            </a:r>
          </a:p>
          <a:p>
            <a:r>
              <a:rPr lang="en-US" dirty="0" smtClean="0"/>
              <a:t>Additional information about the Common Core Standards can be found on the Wake County Public School System website.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071" name="Acrobat Document" r:id="rId3" imgW="0" imgH="0" progId="AcroExch.Document.11">
                  <p:embed/>
                </p:oleObj>
              </mc:Choice>
              <mc:Fallback>
                <p:oleObj name="Acrobat Document" r:id="rId3" imgW="0" imgH="0" progId="AcroExch.Document.11">
                  <p:embed/>
                  <p:pic>
                    <p:nvPicPr>
                      <p:cNvPr id="0" name="Rectangle 6"/>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0" y="-381000"/>
          <a:ext cx="9753600" cy="7540511"/>
        </p:xfrm>
        <a:graphic>
          <a:graphicData uri="http://schemas.openxmlformats.org/presentationml/2006/ole">
            <mc:AlternateContent xmlns:mc="http://schemas.openxmlformats.org/markup-compatibility/2006">
              <mc:Choice xmlns:v="urn:schemas-microsoft-com:vml" Requires="v">
                <p:oleObj spid="_x0000_s1072" name="Acrobat Document" r:id="rId4" imgW="7542857" imgH="5830114" progId="AcroExch.Document.11">
                  <p:embed/>
                </p:oleObj>
              </mc:Choice>
              <mc:Fallback>
                <p:oleObj name="Acrobat Document" r:id="rId4" imgW="7542857" imgH="5830114" progId="AcroExch.Document.11">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1000"/>
                        <a:ext cx="9753600" cy="75405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5400" dirty="0" smtClean="0"/>
              <a:t>Panther Paws</a:t>
            </a:r>
            <a:endParaRPr lang="en-US" sz="5400" dirty="0"/>
          </a:p>
        </p:txBody>
      </p:sp>
      <p:sp>
        <p:nvSpPr>
          <p:cNvPr id="3" name="Content Placeholder 2"/>
          <p:cNvSpPr>
            <a:spLocks noGrp="1"/>
          </p:cNvSpPr>
          <p:nvPr>
            <p:ph idx="1"/>
          </p:nvPr>
        </p:nvSpPr>
        <p:spPr>
          <a:xfrm>
            <a:off x="304800" y="1143000"/>
            <a:ext cx="8534400" cy="5181600"/>
          </a:xfrm>
        </p:spPr>
        <p:txBody>
          <a:bodyPr>
            <a:normAutofit fontScale="62500" lnSpcReduction="20000"/>
          </a:bodyPr>
          <a:lstStyle/>
          <a:p>
            <a:r>
              <a:rPr lang="en-US" dirty="0" smtClean="0"/>
              <a:t>Students receive Panther Paws throughout the school day. They save them for the pride cave where they can pick from small prizes, school supplies, books and intangibles like lunch with teachers or the Principal. </a:t>
            </a:r>
          </a:p>
          <a:p>
            <a:r>
              <a:rPr lang="en-US" dirty="0" smtClean="0"/>
              <a:t>Classes receive class paws which are saved for Bronze, Silver and Gold class rewards. Class rewards may include PJ Day, Lunch in the classroom, extra recess, etc. </a:t>
            </a:r>
          </a:p>
          <a:p>
            <a:r>
              <a:rPr lang="en-US" dirty="0" smtClean="0"/>
              <a:t>For students needing more behavior support, we utilize the following steps:</a:t>
            </a:r>
          </a:p>
          <a:p>
            <a:pPr lvl="1"/>
            <a:r>
              <a:rPr lang="en-US" dirty="0" smtClean="0"/>
              <a:t>1. Token chart</a:t>
            </a:r>
          </a:p>
          <a:p>
            <a:pPr lvl="1"/>
            <a:r>
              <a:rPr lang="en-US" dirty="0" smtClean="0"/>
              <a:t>2. Think About it seat with a toolbox of taught coping strategies</a:t>
            </a:r>
          </a:p>
          <a:p>
            <a:pPr lvl="1"/>
            <a:r>
              <a:rPr lang="en-US" dirty="0" smtClean="0"/>
              <a:t>3. Think Sheet filled out by the student with teacher assistance and sent home for parent to sign.</a:t>
            </a:r>
          </a:p>
          <a:p>
            <a:pPr lvl="1"/>
            <a:r>
              <a:rPr lang="en-US" dirty="0" smtClean="0"/>
              <a:t>4. Phone Call or email</a:t>
            </a:r>
          </a:p>
          <a:p>
            <a:pPr lvl="1"/>
            <a:r>
              <a:rPr lang="en-US" dirty="0" smtClean="0"/>
              <a:t>5. Parent conference</a:t>
            </a:r>
          </a:p>
          <a:p>
            <a:pPr algn="ctr">
              <a:buNone/>
            </a:pPr>
            <a:endParaRPr lang="en-US" i="1" dirty="0" smtClean="0"/>
          </a:p>
          <a:p>
            <a:pPr algn="ctr">
              <a:buNone/>
            </a:pPr>
            <a:r>
              <a:rPr lang="en-US" i="1" dirty="0" smtClean="0"/>
              <a:t>Thank you for signing your students weekly communication log! </a:t>
            </a:r>
          </a:p>
          <a:p>
            <a:pPr algn="ctr">
              <a:buNone/>
            </a:pPr>
            <a:r>
              <a:rPr lang="en-US" i="1" dirty="0" smtClean="0"/>
              <a:t>These are sent home on Thursdays in the B.E.E. folder - please remember to send them back on Fridays. </a:t>
            </a:r>
            <a:endParaRPr lang="en-US" i="1" dirty="0"/>
          </a:p>
        </p:txBody>
      </p:sp>
      <p:pic>
        <p:nvPicPr>
          <p:cNvPr id="4" name="Picture 3"/>
          <p:cNvPicPr>
            <a:picLocks noChangeAspect="1"/>
          </p:cNvPicPr>
          <p:nvPr/>
        </p:nvPicPr>
        <p:blipFill>
          <a:blip r:embed="rId2" cstate="print"/>
          <a:stretch>
            <a:fillRect/>
          </a:stretch>
        </p:blipFill>
        <p:spPr>
          <a:xfrm>
            <a:off x="0" y="6032500"/>
            <a:ext cx="4572000" cy="825500"/>
          </a:xfrm>
          <a:prstGeom prst="rect">
            <a:avLst/>
          </a:prstGeom>
        </p:spPr>
      </p:pic>
      <p:pic>
        <p:nvPicPr>
          <p:cNvPr id="5" name="Picture 4"/>
          <p:cNvPicPr>
            <a:picLocks noChangeAspect="1"/>
          </p:cNvPicPr>
          <p:nvPr/>
        </p:nvPicPr>
        <p:blipFill>
          <a:blip r:embed="rId2" cstate="print"/>
          <a:stretch>
            <a:fillRect/>
          </a:stretch>
        </p:blipFill>
        <p:spPr>
          <a:xfrm>
            <a:off x="4572000" y="6032500"/>
            <a:ext cx="4572000" cy="8255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srcRect l="21603" t="9631" r="18763" b="5724"/>
          <a:stretch/>
        </p:blipFill>
        <p:spPr>
          <a:xfrm>
            <a:off x="228600" y="209248"/>
            <a:ext cx="8610600" cy="6420151"/>
          </a:xfrm>
          <a:prstGeom prst="rect">
            <a:avLst/>
          </a:prstGeom>
        </p:spPr>
      </p:pic>
    </p:spTree>
    <p:extLst>
      <p:ext uri="{BB962C8B-B14F-4D97-AF65-F5344CB8AC3E}">
        <p14:creationId xmlns:p14="http://schemas.microsoft.com/office/powerpoint/2010/main" val="32848361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2039"/>
            <a:ext cx="8229600" cy="1143000"/>
          </a:xfrm>
        </p:spPr>
        <p:txBody>
          <a:bodyPr>
            <a:normAutofit/>
          </a:bodyPr>
          <a:lstStyle/>
          <a:p>
            <a:r>
              <a:rPr lang="en-US" sz="5400" dirty="0" smtClean="0"/>
              <a:t>Green Choices</a:t>
            </a:r>
            <a:endParaRPr lang="en-US" sz="5400" dirty="0"/>
          </a:p>
        </p:txBody>
      </p:sp>
      <p:pic>
        <p:nvPicPr>
          <p:cNvPr id="13" name="Picture 12"/>
          <p:cNvPicPr>
            <a:picLocks noChangeAspect="1"/>
          </p:cNvPicPr>
          <p:nvPr/>
        </p:nvPicPr>
        <p:blipFill rotWithShape="1">
          <a:blip r:embed="rId2"/>
          <a:srcRect l="28828" t="10828" r="30814" b="4822"/>
          <a:stretch/>
        </p:blipFill>
        <p:spPr>
          <a:xfrm>
            <a:off x="1905000" y="977624"/>
            <a:ext cx="5202058" cy="5880376"/>
          </a:xfrm>
          <a:prstGeom prst="rect">
            <a:avLst/>
          </a:prstGeom>
        </p:spPr>
      </p:pic>
    </p:spTree>
    <p:extLst>
      <p:ext uri="{BB962C8B-B14F-4D97-AF65-F5344CB8AC3E}">
        <p14:creationId xmlns:p14="http://schemas.microsoft.com/office/powerpoint/2010/main" val="1075548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for Curriculum Night</a:t>
            </a:r>
            <a:endParaRPr lang="en-US" dirty="0"/>
          </a:p>
        </p:txBody>
      </p:sp>
      <p:sp>
        <p:nvSpPr>
          <p:cNvPr id="3" name="Content Placeholder 2"/>
          <p:cNvSpPr>
            <a:spLocks noGrp="1"/>
          </p:cNvSpPr>
          <p:nvPr>
            <p:ph idx="1"/>
          </p:nvPr>
        </p:nvSpPr>
        <p:spPr>
          <a:xfrm>
            <a:off x="457200" y="1371600"/>
            <a:ext cx="8229600" cy="4754563"/>
          </a:xfrm>
        </p:spPr>
        <p:txBody>
          <a:bodyPr>
            <a:normAutofit fontScale="85000" lnSpcReduction="20000"/>
          </a:bodyPr>
          <a:lstStyle/>
          <a:p>
            <a:r>
              <a:rPr lang="en-US" dirty="0" smtClean="0"/>
              <a:t>5:30-6:00  Classroom Session 1</a:t>
            </a:r>
          </a:p>
          <a:p>
            <a:r>
              <a:rPr lang="en-US" dirty="0" smtClean="0"/>
              <a:t>6:00-6:15 PBIS Expectations Activity </a:t>
            </a:r>
          </a:p>
          <a:p>
            <a:r>
              <a:rPr lang="en-US" dirty="0" smtClean="0"/>
              <a:t>6:15-6:45 PTA Meeting</a:t>
            </a:r>
          </a:p>
          <a:p>
            <a:r>
              <a:rPr lang="en-US" dirty="0" smtClean="0"/>
              <a:t>6:45-7:00 PBIS Expectations Activity</a:t>
            </a:r>
          </a:p>
          <a:p>
            <a:r>
              <a:rPr lang="en-US" dirty="0" smtClean="0"/>
              <a:t>7:00-7:30- Classroom Session 2</a:t>
            </a:r>
          </a:p>
          <a:p>
            <a:r>
              <a:rPr lang="en-US" dirty="0" smtClean="0"/>
              <a:t>Both sessions are the same! We will cover the following:</a:t>
            </a:r>
          </a:p>
          <a:p>
            <a:pPr lvl="1"/>
            <a:r>
              <a:rPr lang="en-US" dirty="0" smtClean="0"/>
              <a:t>A typical day in Kindergarten</a:t>
            </a:r>
          </a:p>
          <a:p>
            <a:pPr lvl="1"/>
            <a:r>
              <a:rPr lang="en-US" dirty="0" smtClean="0"/>
              <a:t>Curriculum in Kindergarten</a:t>
            </a:r>
          </a:p>
          <a:p>
            <a:pPr lvl="1"/>
            <a:r>
              <a:rPr lang="en-US" dirty="0" smtClean="0"/>
              <a:t>Behavior</a:t>
            </a:r>
          </a:p>
          <a:p>
            <a:pPr lvl="1"/>
            <a:r>
              <a:rPr lang="en-US" dirty="0" smtClean="0"/>
              <a:t>Important Information</a:t>
            </a:r>
          </a:p>
          <a:p>
            <a:pPr lvl="1"/>
            <a:r>
              <a:rPr lang="en-US" dirty="0" smtClean="0"/>
              <a:t>Questions</a:t>
            </a:r>
            <a:endParaRPr lang="en-US" dirty="0"/>
          </a:p>
        </p:txBody>
      </p:sp>
      <p:pic>
        <p:nvPicPr>
          <p:cNvPr id="10" name="Picture 9"/>
          <p:cNvPicPr>
            <a:picLocks noChangeAspect="1"/>
          </p:cNvPicPr>
          <p:nvPr/>
        </p:nvPicPr>
        <p:blipFill>
          <a:blip r:embed="rId2" cstate="print"/>
          <a:stretch>
            <a:fillRect/>
          </a:stretch>
        </p:blipFill>
        <p:spPr>
          <a:xfrm>
            <a:off x="5562601" y="3980006"/>
            <a:ext cx="2819400" cy="203979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Trips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Kindergarten plans to take two </a:t>
            </a:r>
          </a:p>
          <a:p>
            <a:pPr marL="0" indent="0">
              <a:buNone/>
            </a:pPr>
            <a:r>
              <a:rPr lang="en-US" dirty="0" smtClean="0"/>
              <a:t>    field trips this year. </a:t>
            </a:r>
          </a:p>
          <a:p>
            <a:r>
              <a:rPr lang="en-US" dirty="0" smtClean="0"/>
              <a:t>The first is tentatively scheduled for the Raleigh Museum of Science on Wednesday, November 16</a:t>
            </a:r>
            <a:r>
              <a:rPr lang="en-US" baseline="30000" dirty="0" smtClean="0"/>
              <a:t>th</a:t>
            </a:r>
            <a:r>
              <a:rPr lang="en-US" dirty="0" smtClean="0"/>
              <a:t>.</a:t>
            </a:r>
          </a:p>
          <a:p>
            <a:r>
              <a:rPr lang="en-US" dirty="0" smtClean="0"/>
              <a:t>For the second field trip we are looking into a theatre experience in the Spring. </a:t>
            </a:r>
          </a:p>
          <a:p>
            <a:r>
              <a:rPr lang="en-US" dirty="0" smtClean="0"/>
              <a:t>Chaperones are needed! Please register as a volunteer on any WCPSS computer. More information will come home ASAP. </a:t>
            </a:r>
          </a:p>
        </p:txBody>
      </p:sp>
      <p:pic>
        <p:nvPicPr>
          <p:cNvPr id="2050" name="Picture 2" descr="Image result for school bus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59262">
            <a:off x="6276264" y="36394"/>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20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Information</a:t>
            </a:r>
            <a:endParaRPr lang="en-US" dirty="0"/>
          </a:p>
        </p:txBody>
      </p:sp>
      <p:sp>
        <p:nvSpPr>
          <p:cNvPr id="3" name="Content Placeholder 2"/>
          <p:cNvSpPr>
            <a:spLocks noGrp="1"/>
          </p:cNvSpPr>
          <p:nvPr>
            <p:ph idx="1"/>
          </p:nvPr>
        </p:nvSpPr>
        <p:spPr>
          <a:xfrm>
            <a:off x="533400" y="1295400"/>
            <a:ext cx="8001000" cy="5410200"/>
          </a:xfrm>
        </p:spPr>
        <p:txBody>
          <a:bodyPr>
            <a:normAutofit fontScale="77500" lnSpcReduction="20000"/>
          </a:bodyPr>
          <a:lstStyle/>
          <a:p>
            <a:r>
              <a:rPr lang="en-US" b="1" dirty="0" smtClean="0"/>
              <a:t>Snack</a:t>
            </a:r>
            <a:r>
              <a:rPr lang="en-US" dirty="0" smtClean="0"/>
              <a:t>: Students have a snack every day. If the student does not bring a snack, we have saltine crackers for them.</a:t>
            </a:r>
          </a:p>
          <a:p>
            <a:r>
              <a:rPr lang="en-US" b="1" dirty="0" smtClean="0"/>
              <a:t>Library Books</a:t>
            </a:r>
            <a:r>
              <a:rPr lang="en-US" dirty="0" smtClean="0"/>
              <a:t>: Please keep library books in the bag at all times. Students will go to the library every week. </a:t>
            </a:r>
          </a:p>
          <a:p>
            <a:r>
              <a:rPr lang="en-US" b="1" dirty="0" smtClean="0"/>
              <a:t>Extra Clothes</a:t>
            </a:r>
            <a:r>
              <a:rPr lang="en-US" dirty="0" smtClean="0"/>
              <a:t>: Please send in a set of seasonal-appropriate clothes incase of an emergency. We will send back the warm weather clothes when a new set is provided. </a:t>
            </a:r>
          </a:p>
          <a:p>
            <a:r>
              <a:rPr lang="en-US" b="1" dirty="0" smtClean="0"/>
              <a:t>Parent Volunteers</a:t>
            </a:r>
            <a:r>
              <a:rPr lang="en-US" dirty="0" smtClean="0"/>
              <a:t>: Volunteers are always welcome in our class! You must register with Wake County before becoming a volunteer. Computers are available in the Library/classroom to register tonight!</a:t>
            </a:r>
          </a:p>
          <a:p>
            <a:r>
              <a:rPr lang="en-US" b="1" dirty="0" smtClean="0"/>
              <a:t>Monthly Newsletter</a:t>
            </a:r>
            <a:r>
              <a:rPr lang="en-US" dirty="0" smtClean="0"/>
              <a:t>: Our newsletter has lots of important information and dates.</a:t>
            </a:r>
          </a:p>
          <a:p>
            <a:r>
              <a:rPr lang="en-US" b="1" dirty="0" smtClean="0"/>
              <a:t>Remind 101</a:t>
            </a:r>
            <a:r>
              <a:rPr lang="en-US" dirty="0" smtClean="0"/>
              <a:t>: please sign up!</a:t>
            </a:r>
          </a:p>
          <a:p>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Upcoming Dates</a:t>
            </a:r>
            <a:endParaRPr lang="en-US" dirty="0"/>
          </a:p>
        </p:txBody>
      </p:sp>
      <p:sp>
        <p:nvSpPr>
          <p:cNvPr id="3" name="Content Placeholder 2"/>
          <p:cNvSpPr>
            <a:spLocks noGrp="1"/>
          </p:cNvSpPr>
          <p:nvPr>
            <p:ph idx="1"/>
          </p:nvPr>
        </p:nvSpPr>
        <p:spPr>
          <a:xfrm>
            <a:off x="457200" y="1066801"/>
            <a:ext cx="8229600" cy="4419600"/>
          </a:xfrm>
        </p:spPr>
        <p:txBody>
          <a:bodyPr>
            <a:normAutofit/>
          </a:bodyPr>
          <a:lstStyle/>
          <a:p>
            <a:r>
              <a:rPr lang="en-US" dirty="0" smtClean="0"/>
              <a:t>September 9</a:t>
            </a:r>
            <a:r>
              <a:rPr lang="en-US" baseline="30000" dirty="0" smtClean="0"/>
              <a:t>th</a:t>
            </a:r>
            <a:r>
              <a:rPr lang="en-US" dirty="0" smtClean="0"/>
              <a:t>- Early Release</a:t>
            </a:r>
          </a:p>
          <a:p>
            <a:r>
              <a:rPr lang="en-US" dirty="0" smtClean="0"/>
              <a:t>September 30</a:t>
            </a:r>
            <a:r>
              <a:rPr lang="en-US" baseline="30000" dirty="0" smtClean="0"/>
              <a:t>th</a:t>
            </a:r>
            <a:r>
              <a:rPr lang="en-US" dirty="0" smtClean="0"/>
              <a:t>- Early Release</a:t>
            </a:r>
          </a:p>
          <a:p>
            <a:r>
              <a:rPr lang="en-US" dirty="0" smtClean="0"/>
              <a:t>October 21</a:t>
            </a:r>
            <a:r>
              <a:rPr lang="en-US" baseline="30000" dirty="0" smtClean="0"/>
              <a:t>st</a:t>
            </a:r>
            <a:r>
              <a:rPr lang="en-US" dirty="0" smtClean="0"/>
              <a:t>- Early Release</a:t>
            </a:r>
          </a:p>
          <a:p>
            <a:r>
              <a:rPr lang="en-US" dirty="0" smtClean="0"/>
              <a:t>October 27</a:t>
            </a:r>
            <a:r>
              <a:rPr lang="en-US" baseline="30000" dirty="0" smtClean="0"/>
              <a:t>th</a:t>
            </a:r>
            <a:r>
              <a:rPr lang="en-US" dirty="0" smtClean="0"/>
              <a:t>-Fall Picture Day</a:t>
            </a:r>
          </a:p>
          <a:p>
            <a:r>
              <a:rPr lang="en-US" dirty="0" smtClean="0"/>
              <a:t>October 28</a:t>
            </a:r>
            <a:r>
              <a:rPr lang="en-US" baseline="30000" dirty="0" smtClean="0"/>
              <a:t>th</a:t>
            </a:r>
            <a:r>
              <a:rPr lang="en-US" dirty="0" smtClean="0"/>
              <a:t>- Race for Education</a:t>
            </a:r>
          </a:p>
          <a:p>
            <a:pPr marL="0" indent="0">
              <a:buNone/>
            </a:pPr>
            <a:r>
              <a:rPr lang="en-US" dirty="0"/>
              <a:t> </a:t>
            </a:r>
            <a:r>
              <a:rPr lang="en-US" dirty="0" smtClean="0"/>
              <a:t>			(Walk-a-thon!)</a:t>
            </a:r>
          </a:p>
          <a:p>
            <a:r>
              <a:rPr lang="en-US" dirty="0" smtClean="0"/>
              <a:t>October 31</a:t>
            </a:r>
            <a:r>
              <a:rPr lang="en-US" baseline="30000" dirty="0" smtClean="0"/>
              <a:t>st</a:t>
            </a:r>
            <a:r>
              <a:rPr lang="en-US" dirty="0" smtClean="0"/>
              <a:t>- Teacher Workday</a:t>
            </a:r>
          </a:p>
        </p:txBody>
      </p:sp>
      <p:pic>
        <p:nvPicPr>
          <p:cNvPr id="4" name="Picture 3"/>
          <p:cNvPicPr>
            <a:picLocks noChangeAspect="1"/>
          </p:cNvPicPr>
          <p:nvPr/>
        </p:nvPicPr>
        <p:blipFill>
          <a:blip r:embed="rId2" cstate="print"/>
          <a:stretch>
            <a:fillRect/>
          </a:stretch>
        </p:blipFill>
        <p:spPr>
          <a:xfrm>
            <a:off x="6610905" y="4953000"/>
            <a:ext cx="2075895" cy="17526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Questions?</a:t>
            </a:r>
            <a:endParaRPr lang="en-US" dirty="0"/>
          </a:p>
        </p:txBody>
      </p:sp>
      <p:sp>
        <p:nvSpPr>
          <p:cNvPr id="3" name="Content Placeholder 2"/>
          <p:cNvSpPr>
            <a:spLocks noGrp="1"/>
          </p:cNvSpPr>
          <p:nvPr>
            <p:ph idx="1"/>
          </p:nvPr>
        </p:nvSpPr>
        <p:spPr>
          <a:xfrm>
            <a:off x="457200" y="1295400"/>
            <a:ext cx="8229600" cy="5334000"/>
          </a:xfrm>
        </p:spPr>
        <p:txBody>
          <a:bodyPr>
            <a:normAutofit fontScale="85000" lnSpcReduction="20000"/>
          </a:bodyPr>
          <a:lstStyle/>
          <a:p>
            <a:pPr algn="ctr">
              <a:buNone/>
            </a:pPr>
            <a:r>
              <a:rPr lang="en-US" b="1" dirty="0" smtClean="0"/>
              <a:t>Please feel free to contact me anytime!</a:t>
            </a:r>
          </a:p>
          <a:p>
            <a:pPr algn="ctr">
              <a:buNone/>
            </a:pPr>
            <a:endParaRPr lang="en-US" dirty="0" smtClean="0"/>
          </a:p>
          <a:p>
            <a:pPr algn="ctr">
              <a:buNone/>
            </a:pPr>
            <a:endParaRPr lang="en-US" dirty="0" smtClean="0"/>
          </a:p>
          <a:p>
            <a:pPr>
              <a:buNone/>
            </a:pPr>
            <a:r>
              <a:rPr lang="en-US" dirty="0"/>
              <a:t>	</a:t>
            </a:r>
            <a:r>
              <a:rPr lang="en-US" dirty="0" smtClean="0"/>
              <a:t>Jenna Beauregard</a:t>
            </a:r>
          </a:p>
          <a:p>
            <a:pPr>
              <a:buNone/>
            </a:pPr>
            <a:r>
              <a:rPr lang="en-US" dirty="0" smtClean="0"/>
              <a:t>	</a:t>
            </a:r>
            <a:r>
              <a:rPr lang="en-US" dirty="0" smtClean="0">
                <a:hlinkClick r:id="rId2"/>
              </a:rPr>
              <a:t>jbeauregard@wcpss.net</a:t>
            </a:r>
            <a:endParaRPr lang="en-US" dirty="0" smtClean="0"/>
          </a:p>
          <a:p>
            <a:pPr>
              <a:buNone/>
            </a:pPr>
            <a:r>
              <a:rPr lang="en-US" dirty="0" smtClean="0"/>
              <a:t> </a:t>
            </a:r>
          </a:p>
          <a:p>
            <a:pPr>
              <a:buNone/>
            </a:pPr>
            <a:endParaRPr lang="en-US" dirty="0" smtClean="0"/>
          </a:p>
          <a:p>
            <a:pPr algn="ctr">
              <a:buNone/>
            </a:pPr>
            <a:r>
              <a:rPr lang="en-US" b="1" dirty="0" smtClean="0"/>
              <a:t>Check us out on twitter and be sure to visit the CCK website! </a:t>
            </a:r>
          </a:p>
          <a:p>
            <a:pPr algn="ctr">
              <a:buNone/>
            </a:pPr>
            <a:endParaRPr lang="en-US" b="1" dirty="0" smtClean="0"/>
          </a:p>
          <a:p>
            <a:pPr algn="ctr">
              <a:buNone/>
            </a:pPr>
            <a:r>
              <a:rPr lang="en-US" dirty="0"/>
              <a:t>@</a:t>
            </a:r>
            <a:r>
              <a:rPr lang="en-US" dirty="0" err="1"/>
              <a:t>PowellesPLAY</a:t>
            </a:r>
            <a:endParaRPr lang="en-US" dirty="0" smtClean="0"/>
          </a:p>
          <a:p>
            <a:pPr algn="ctr">
              <a:buNone/>
            </a:pPr>
            <a:r>
              <a:rPr lang="en-US" dirty="0">
                <a:hlinkClick r:id="rId3"/>
              </a:rPr>
              <a:t>http://powellescck.weebly.com</a:t>
            </a:r>
            <a:r>
              <a:rPr lang="en-US" dirty="0" smtClean="0">
                <a:hlinkClick r:id="rId3"/>
              </a:rPr>
              <a:t>/</a:t>
            </a:r>
            <a:endParaRPr lang="en-US" dirty="0" smtClean="0"/>
          </a:p>
          <a:p>
            <a:pPr algn="ctr">
              <a:buNone/>
            </a:pPr>
            <a:endParaRPr lang="en-US" dirty="0" smtClean="0"/>
          </a:p>
          <a:p>
            <a:pPr>
              <a:buNone/>
            </a:pPr>
            <a:endParaRPr lang="en-US" dirty="0" smtClean="0"/>
          </a:p>
          <a:p>
            <a:pPr>
              <a:buNone/>
            </a:pPr>
            <a:endParaRPr lang="en-US" dirty="0" smtClean="0"/>
          </a:p>
          <a:p>
            <a:pPr>
              <a:buNone/>
            </a:pP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teaching my child?</a:t>
            </a:r>
            <a:endParaRPr lang="en-US" dirty="0"/>
          </a:p>
        </p:txBody>
      </p:sp>
      <p:sp>
        <p:nvSpPr>
          <p:cNvPr id="3" name="Content Placeholder 2"/>
          <p:cNvSpPr>
            <a:spLocks noGrp="1"/>
          </p:cNvSpPr>
          <p:nvPr>
            <p:ph idx="1"/>
          </p:nvPr>
        </p:nvSpPr>
        <p:spPr>
          <a:xfrm>
            <a:off x="457200" y="1600201"/>
            <a:ext cx="8229600" cy="4114799"/>
          </a:xfrm>
        </p:spPr>
        <p:txBody>
          <a:bodyPr>
            <a:normAutofit/>
          </a:bodyPr>
          <a:lstStyle/>
          <a:p>
            <a:r>
              <a:rPr lang="en-US" dirty="0" smtClean="0"/>
              <a:t>Teacher: Jenna Beauregard. I can be contacted by e-mail, phone, or notes in the B.E.E. folders </a:t>
            </a:r>
          </a:p>
          <a:p>
            <a:r>
              <a:rPr lang="en-US" dirty="0" smtClean="0"/>
              <a:t>You can also follow me on Twitter</a:t>
            </a:r>
          </a:p>
          <a:p>
            <a:pPr lvl="1"/>
            <a:r>
              <a:rPr lang="en-US" dirty="0" smtClean="0"/>
              <a:t>@</a:t>
            </a:r>
            <a:r>
              <a:rPr lang="en-US" dirty="0" err="1" smtClean="0"/>
              <a:t>mrsjbeauregard</a:t>
            </a:r>
            <a:endParaRPr lang="en-US" dirty="0" smtClean="0"/>
          </a:p>
          <a:p>
            <a:pPr marL="457200" lvl="1" indent="0">
              <a:buNone/>
            </a:pPr>
            <a:endParaRPr lang="en-US" dirty="0" smtClean="0"/>
          </a:p>
          <a:p>
            <a:r>
              <a:rPr lang="en-US" dirty="0" smtClean="0"/>
              <a:t>Assistant: Ms. Wooten</a:t>
            </a:r>
          </a:p>
          <a:p>
            <a:pPr>
              <a:buNone/>
            </a:pPr>
            <a:endParaRPr lang="en-US" dirty="0"/>
          </a:p>
        </p:txBody>
      </p:sp>
      <p:sp>
        <p:nvSpPr>
          <p:cNvPr id="163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39675" tIns="0" rIns="0" bIns="0" numCol="1" anchor="ctr" anchorCtr="0" compatLnSpc="1">
            <a:prstTxWarp prst="textNoShape">
              <a:avLst/>
            </a:prstTxWarp>
            <a:spAutoFit/>
          </a:bodyPr>
          <a:lstStyle/>
          <a:p>
            <a:endParaRPr lang="en-US"/>
          </a:p>
        </p:txBody>
      </p:sp>
      <p:pic>
        <p:nvPicPr>
          <p:cNvPr id="8" name="Picture 7"/>
          <p:cNvPicPr>
            <a:picLocks noChangeAspect="1"/>
          </p:cNvPicPr>
          <p:nvPr/>
        </p:nvPicPr>
        <p:blipFill>
          <a:blip r:embed="rId2" cstate="print"/>
          <a:stretch>
            <a:fillRect/>
          </a:stretch>
        </p:blipFill>
        <p:spPr>
          <a:xfrm rot="486530">
            <a:off x="6097467" y="4212964"/>
            <a:ext cx="2607938" cy="2107214"/>
          </a:xfrm>
          <a:prstGeom prst="rect">
            <a:avLst/>
          </a:prstGeom>
          <a:solidFill>
            <a:schemeClr val="tx2">
              <a:lumMod val="20000"/>
              <a:lumOff val="80000"/>
              <a:alpha val="11000"/>
            </a:schemeClr>
          </a:solidFill>
          <a:effectLst>
            <a:softEdge rad="76200"/>
          </a:effectLst>
        </p:spPr>
      </p:pic>
      <p:sp>
        <p:nvSpPr>
          <p:cNvPr id="163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39675" tIns="0" rIns="0" bIns="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Typical Day in CCK</a:t>
            </a:r>
            <a:br>
              <a:rPr lang="en-US" dirty="0" smtClean="0"/>
            </a:br>
            <a:r>
              <a:rPr lang="en-US" sz="3600" dirty="0" smtClean="0"/>
              <a:t>Tuesday-Friday</a:t>
            </a:r>
            <a:br>
              <a:rPr lang="en-US" sz="3600" dirty="0" smtClean="0"/>
            </a:br>
            <a:r>
              <a:rPr lang="en-US" sz="3600" dirty="0" smtClean="0"/>
              <a:t>1</a:t>
            </a:r>
            <a:r>
              <a:rPr lang="en-US" sz="3600" baseline="30000" dirty="0" smtClean="0"/>
              <a:t>st</a:t>
            </a:r>
            <a:r>
              <a:rPr lang="en-US" sz="3600" dirty="0" smtClean="0"/>
              <a:t> Quarter </a:t>
            </a:r>
            <a:r>
              <a:rPr lang="en-US" dirty="0" smtClean="0"/>
              <a:t/>
            </a:r>
            <a:br>
              <a:rPr lang="en-US" dirty="0" smtClean="0"/>
            </a:br>
            <a:endParaRPr lang="en-US" dirty="0"/>
          </a:p>
        </p:txBody>
      </p:sp>
      <p:sp>
        <p:nvSpPr>
          <p:cNvPr id="3" name="Content Placeholder 2"/>
          <p:cNvSpPr>
            <a:spLocks noGrp="1"/>
          </p:cNvSpPr>
          <p:nvPr>
            <p:ph idx="1"/>
          </p:nvPr>
        </p:nvSpPr>
        <p:spPr>
          <a:xfrm>
            <a:off x="457200" y="1676400"/>
            <a:ext cx="8229600" cy="5181600"/>
          </a:xfrm>
        </p:spPr>
        <p:txBody>
          <a:bodyPr>
            <a:normAutofit/>
          </a:bodyPr>
          <a:lstStyle/>
          <a:p>
            <a:r>
              <a:rPr lang="en-US" sz="2400" dirty="0" smtClean="0"/>
              <a:t>9:15-9:30		Morning Meeting</a:t>
            </a:r>
          </a:p>
          <a:p>
            <a:r>
              <a:rPr lang="en-US" sz="2400" dirty="0" smtClean="0"/>
              <a:t>9:30-10:00		Writing (Writer’s Workshop) </a:t>
            </a:r>
          </a:p>
          <a:p>
            <a:r>
              <a:rPr lang="en-US" sz="2400" dirty="0" smtClean="0"/>
              <a:t>10:00-10:50	Literacy (Daily 5)</a:t>
            </a:r>
          </a:p>
          <a:p>
            <a:r>
              <a:rPr lang="en-US" sz="2400" dirty="0" smtClean="0"/>
              <a:t>10:52-11:52	K-2 Domain</a:t>
            </a:r>
          </a:p>
          <a:p>
            <a:r>
              <a:rPr lang="en-US" sz="2400" dirty="0" smtClean="0"/>
              <a:t>11:55-12:25	Recess</a:t>
            </a:r>
          </a:p>
          <a:p>
            <a:r>
              <a:rPr lang="en-US" sz="2400" dirty="0" smtClean="0"/>
              <a:t>12:25-12:45	Literacy (</a:t>
            </a:r>
            <a:r>
              <a:rPr lang="en-US" sz="2400" dirty="0" err="1" smtClean="0"/>
              <a:t>Letterland</a:t>
            </a:r>
            <a:r>
              <a:rPr lang="en-US" sz="2400" dirty="0" smtClean="0"/>
              <a:t>)</a:t>
            </a:r>
          </a:p>
          <a:p>
            <a:r>
              <a:rPr lang="en-US" sz="2400" dirty="0" smtClean="0"/>
              <a:t>12:45-1:20		Lunch</a:t>
            </a:r>
          </a:p>
          <a:p>
            <a:r>
              <a:rPr lang="en-US" sz="2400" dirty="0" smtClean="0"/>
              <a:t>1:35-2:15		Electives</a:t>
            </a:r>
          </a:p>
          <a:p>
            <a:r>
              <a:rPr lang="en-US" sz="2400" dirty="0" smtClean="0"/>
              <a:t>2:15-3:15		Math </a:t>
            </a:r>
          </a:p>
          <a:p>
            <a:r>
              <a:rPr lang="en-US" sz="2400" dirty="0" smtClean="0"/>
              <a:t>3:15-3:40		Read aloud/Developmental Centers</a:t>
            </a:r>
          </a:p>
          <a:p>
            <a:r>
              <a:rPr lang="en-US" sz="2400" dirty="0" smtClean="0"/>
              <a:t>3:40-3:45		Prepare for dismissal</a:t>
            </a:r>
          </a:p>
        </p:txBody>
      </p:sp>
      <p:pic>
        <p:nvPicPr>
          <p:cNvPr id="4" name="Picture 3"/>
          <p:cNvPicPr>
            <a:picLocks noChangeAspect="1"/>
          </p:cNvPicPr>
          <p:nvPr/>
        </p:nvPicPr>
        <p:blipFill>
          <a:blip r:embed="rId2" cstate="print"/>
          <a:stretch>
            <a:fillRect/>
          </a:stretch>
        </p:blipFill>
        <p:spPr>
          <a:xfrm>
            <a:off x="6705600" y="2819400"/>
            <a:ext cx="2209800" cy="2219665"/>
          </a:xfrm>
          <a:prstGeom prst="rect">
            <a:avLst/>
          </a:prstGeom>
          <a:effectLst>
            <a:softEdge rad="508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Monday Schedule</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r>
              <a:rPr lang="en-US" dirty="0"/>
              <a:t>9:15-9:30		Morning Meeting</a:t>
            </a:r>
          </a:p>
          <a:p>
            <a:r>
              <a:rPr lang="en-US" dirty="0"/>
              <a:t>9:30-10:00	</a:t>
            </a:r>
            <a:r>
              <a:rPr lang="en-US" dirty="0" smtClean="0"/>
              <a:t>Writing </a:t>
            </a:r>
            <a:r>
              <a:rPr lang="en-US" dirty="0"/>
              <a:t>(Writer’s Workshop) </a:t>
            </a:r>
          </a:p>
          <a:p>
            <a:r>
              <a:rPr lang="en-US" dirty="0" smtClean="0"/>
              <a:t>10:00-10:52</a:t>
            </a:r>
            <a:r>
              <a:rPr lang="en-US" dirty="0"/>
              <a:t>	Literacy (Daily 5)</a:t>
            </a:r>
          </a:p>
          <a:p>
            <a:r>
              <a:rPr lang="en-US" dirty="0" smtClean="0"/>
              <a:t>10:52-11:52</a:t>
            </a:r>
            <a:r>
              <a:rPr lang="en-US" dirty="0" smtClean="0"/>
              <a:t>	</a:t>
            </a:r>
            <a:r>
              <a:rPr lang="en-US" dirty="0" smtClean="0"/>
              <a:t>Domains</a:t>
            </a:r>
            <a:endParaRPr lang="en-US" dirty="0" smtClean="0"/>
          </a:p>
          <a:p>
            <a:r>
              <a:rPr lang="en-US" dirty="0" smtClean="0"/>
              <a:t>11:55-12:25</a:t>
            </a:r>
            <a:r>
              <a:rPr lang="en-US" dirty="0"/>
              <a:t>	Recess</a:t>
            </a:r>
          </a:p>
          <a:p>
            <a:r>
              <a:rPr lang="en-US" dirty="0"/>
              <a:t>12:25-12:45	Literacy (</a:t>
            </a:r>
            <a:r>
              <a:rPr lang="en-US" dirty="0" err="1"/>
              <a:t>Letterland</a:t>
            </a:r>
            <a:r>
              <a:rPr lang="en-US" dirty="0"/>
              <a:t>)</a:t>
            </a:r>
          </a:p>
          <a:p>
            <a:r>
              <a:rPr lang="en-US" dirty="0" smtClean="0"/>
              <a:t>12:45-1:20</a:t>
            </a:r>
            <a:r>
              <a:rPr lang="en-US" dirty="0"/>
              <a:t>	</a:t>
            </a:r>
            <a:r>
              <a:rPr lang="en-US" dirty="0" smtClean="0"/>
              <a:t>Lunch</a:t>
            </a:r>
            <a:endParaRPr lang="en-US" dirty="0"/>
          </a:p>
          <a:p>
            <a:r>
              <a:rPr lang="en-US" dirty="0"/>
              <a:t>1:35-2:15		Electives</a:t>
            </a:r>
          </a:p>
          <a:p>
            <a:r>
              <a:rPr lang="en-US" dirty="0"/>
              <a:t>2:15-3:15		Math </a:t>
            </a:r>
          </a:p>
          <a:p>
            <a:r>
              <a:rPr lang="en-US" dirty="0"/>
              <a:t>3:15-3:40		Read aloud/Developmental Centers</a:t>
            </a:r>
          </a:p>
          <a:p>
            <a:r>
              <a:rPr lang="en-US" dirty="0"/>
              <a:t>3:40-3:45		Prepare for dismissal</a:t>
            </a:r>
          </a:p>
          <a:p>
            <a:endParaRPr lang="en-US" dirty="0">
              <a:latin typeface="Bookman Old Style" pitchFamily="18" charset="0"/>
            </a:endParaRPr>
          </a:p>
        </p:txBody>
      </p:sp>
      <p:pic>
        <p:nvPicPr>
          <p:cNvPr id="11" name="Picture 10"/>
          <p:cNvPicPr>
            <a:picLocks noChangeAspect="1"/>
          </p:cNvPicPr>
          <p:nvPr/>
        </p:nvPicPr>
        <p:blipFill>
          <a:blip r:embed="rId2" cstate="print"/>
          <a:stretch>
            <a:fillRect/>
          </a:stretch>
        </p:blipFill>
        <p:spPr>
          <a:xfrm rot="700470">
            <a:off x="6664221" y="194338"/>
            <a:ext cx="2531327" cy="2008730"/>
          </a:xfrm>
          <a:prstGeom prst="rect">
            <a:avLst/>
          </a:prstGeom>
          <a:effectLst>
            <a:softEdge rad="1143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err="1" smtClean="0"/>
              <a:t>Letterland</a:t>
            </a:r>
            <a:endParaRPr lang="en-US" dirty="0"/>
          </a:p>
        </p:txBody>
      </p:sp>
      <p:sp>
        <p:nvSpPr>
          <p:cNvPr id="3" name="Content Placeholder 2"/>
          <p:cNvSpPr>
            <a:spLocks noGrp="1"/>
          </p:cNvSpPr>
          <p:nvPr>
            <p:ph idx="1"/>
          </p:nvPr>
        </p:nvSpPr>
        <p:spPr>
          <a:xfrm>
            <a:off x="533400" y="1143000"/>
            <a:ext cx="8153400" cy="4267200"/>
          </a:xfrm>
        </p:spPr>
        <p:txBody>
          <a:bodyPr>
            <a:normAutofit fontScale="77500" lnSpcReduction="20000"/>
          </a:bodyPr>
          <a:lstStyle/>
          <a:p>
            <a:r>
              <a:rPr lang="en-US" dirty="0" err="1" smtClean="0"/>
              <a:t>Letterland</a:t>
            </a:r>
            <a:r>
              <a:rPr lang="en-US" dirty="0" smtClean="0"/>
              <a:t> is a phonics-based approach to teaching reading, writing and spelling. The </a:t>
            </a:r>
            <a:r>
              <a:rPr lang="en-US" dirty="0" err="1" smtClean="0"/>
              <a:t>Letterland</a:t>
            </a:r>
            <a:r>
              <a:rPr lang="en-US" dirty="0" smtClean="0"/>
              <a:t> characters transform plain black letter shapes into child-friendly pictograms and they all live in an imaginary place called </a:t>
            </a:r>
            <a:r>
              <a:rPr lang="en-US" dirty="0" err="1" smtClean="0"/>
              <a:t>Letterland</a:t>
            </a:r>
            <a:r>
              <a:rPr lang="en-US" dirty="0" smtClean="0"/>
              <a:t>.</a:t>
            </a:r>
          </a:p>
          <a:p>
            <a:r>
              <a:rPr lang="en-US" dirty="0" smtClean="0"/>
              <a:t>Simple stories about the </a:t>
            </a:r>
            <a:r>
              <a:rPr lang="en-US" dirty="0" err="1" smtClean="0"/>
              <a:t>Letterland</a:t>
            </a:r>
            <a:r>
              <a:rPr lang="en-US" dirty="0" smtClean="0"/>
              <a:t> characters, explain the full range of dry phonics facts so that children are motivated to listen, to think and to learn. These stories explain letter sounds &amp; shapes, allowing children to progress quickly to word building, reading and writing.</a:t>
            </a:r>
          </a:p>
          <a:p>
            <a:r>
              <a:rPr lang="en-US" dirty="0" err="1" smtClean="0"/>
              <a:t>Letterland</a:t>
            </a:r>
            <a:r>
              <a:rPr lang="en-US" dirty="0" smtClean="0"/>
              <a:t> is used in all Kindergarten-2</a:t>
            </a:r>
            <a:r>
              <a:rPr lang="en-US" baseline="30000" dirty="0" smtClean="0"/>
              <a:t>nd</a:t>
            </a:r>
            <a:r>
              <a:rPr lang="en-US" dirty="0" smtClean="0"/>
              <a:t> Grade classes in Wake County.</a:t>
            </a:r>
          </a:p>
          <a:p>
            <a:pPr marL="0" indent="0">
              <a:buNone/>
            </a:pPr>
            <a:endParaRPr lang="en-US" dirty="0"/>
          </a:p>
        </p:txBody>
      </p:sp>
      <p:pic>
        <p:nvPicPr>
          <p:cNvPr id="8194" name="Picture 2" descr="http://www.juliaperry.co.za/_images/books_letterland2.png"/>
          <p:cNvPicPr>
            <a:picLocks noChangeAspect="1" noChangeArrowheads="1"/>
          </p:cNvPicPr>
          <p:nvPr/>
        </p:nvPicPr>
        <p:blipFill>
          <a:blip r:embed="rId2" cstate="print"/>
          <a:srcRect/>
          <a:stretch>
            <a:fillRect/>
          </a:stretch>
        </p:blipFill>
        <p:spPr bwMode="auto">
          <a:xfrm>
            <a:off x="1569398" y="5029200"/>
            <a:ext cx="5974402" cy="1554589"/>
          </a:xfrm>
          <a:prstGeom prst="rect">
            <a:avLst/>
          </a:prstGeom>
          <a:noFill/>
          <a:effectLst>
            <a:softEdge rad="1524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Writer’s Workshop</a:t>
            </a:r>
            <a:endParaRPr lang="en-US" dirty="0"/>
          </a:p>
        </p:txBody>
      </p:sp>
      <p:sp>
        <p:nvSpPr>
          <p:cNvPr id="3" name="Content Placeholder 2"/>
          <p:cNvSpPr>
            <a:spLocks noGrp="1"/>
          </p:cNvSpPr>
          <p:nvPr>
            <p:ph idx="1"/>
          </p:nvPr>
        </p:nvSpPr>
        <p:spPr>
          <a:xfrm>
            <a:off x="471985" y="1417638"/>
            <a:ext cx="8229600" cy="5135563"/>
          </a:xfrm>
        </p:spPr>
        <p:txBody>
          <a:bodyPr>
            <a:normAutofit fontScale="92500" lnSpcReduction="10000"/>
          </a:bodyPr>
          <a:lstStyle/>
          <a:p>
            <a:pPr>
              <a:buNone/>
            </a:pPr>
            <a:endParaRPr lang="en-US" dirty="0" smtClean="0"/>
          </a:p>
          <a:p>
            <a:r>
              <a:rPr lang="en-US" dirty="0" smtClean="0"/>
              <a:t>Writing mini-lesson</a:t>
            </a:r>
          </a:p>
          <a:p>
            <a:r>
              <a:rPr lang="en-US" dirty="0" smtClean="0"/>
              <a:t>Students will focus on correct grip formation when holding a pencil</a:t>
            </a:r>
          </a:p>
          <a:p>
            <a:r>
              <a:rPr lang="en-US" dirty="0" smtClean="0"/>
              <a:t>As student grow within their writing, they will be able to utilize correct letter formation when writing and will begin to write words</a:t>
            </a:r>
          </a:p>
          <a:p>
            <a:r>
              <a:rPr lang="en-US" dirty="0" smtClean="0"/>
              <a:t>Students will begin to understand that sentences start with a capital and end with punctuation in order to write complete sentences.</a:t>
            </a:r>
            <a:endParaRPr lang="en-US" dirty="0"/>
          </a:p>
        </p:txBody>
      </p:sp>
      <p:pic>
        <p:nvPicPr>
          <p:cNvPr id="4" name="Picture 3"/>
          <p:cNvPicPr>
            <a:picLocks noChangeAspect="1"/>
          </p:cNvPicPr>
          <p:nvPr/>
        </p:nvPicPr>
        <p:blipFill>
          <a:blip r:embed="rId2" cstate="print"/>
          <a:stretch>
            <a:fillRect/>
          </a:stretch>
        </p:blipFill>
        <p:spPr>
          <a:xfrm>
            <a:off x="7315200" y="381000"/>
            <a:ext cx="1378867" cy="18986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Literacy (Daily 5)</a:t>
            </a:r>
            <a:endParaRPr lang="en-US" dirty="0"/>
          </a:p>
        </p:txBody>
      </p:sp>
      <p:sp>
        <p:nvSpPr>
          <p:cNvPr id="3" name="Content Placeholder 2"/>
          <p:cNvSpPr>
            <a:spLocks noGrp="1"/>
          </p:cNvSpPr>
          <p:nvPr>
            <p:ph idx="1"/>
          </p:nvPr>
        </p:nvSpPr>
        <p:spPr>
          <a:xfrm>
            <a:off x="457200" y="762000"/>
            <a:ext cx="8229600" cy="5867400"/>
          </a:xfrm>
        </p:spPr>
        <p:txBody>
          <a:bodyPr>
            <a:normAutofit fontScale="92500" lnSpcReduction="10000"/>
          </a:bodyPr>
          <a:lstStyle/>
          <a:p>
            <a:pPr>
              <a:buNone/>
            </a:pPr>
            <a:endParaRPr lang="en-US" dirty="0" smtClean="0"/>
          </a:p>
          <a:p>
            <a:r>
              <a:rPr lang="en-US" dirty="0"/>
              <a:t>R</a:t>
            </a:r>
            <a:r>
              <a:rPr lang="en-US" dirty="0" smtClean="0"/>
              <a:t>otations throughout the literacy block.</a:t>
            </a:r>
          </a:p>
          <a:p>
            <a:r>
              <a:rPr lang="en-US" dirty="0" smtClean="0"/>
              <a:t>5 literacy stations (Read to Self, Read to Someone, Word Work, Work on Writing, Listen to Reading) </a:t>
            </a:r>
          </a:p>
          <a:p>
            <a:r>
              <a:rPr lang="en-US" dirty="0" smtClean="0"/>
              <a:t>Mini-lessons include shared reading, </a:t>
            </a:r>
            <a:r>
              <a:rPr lang="en-US" dirty="0" err="1" smtClean="0"/>
              <a:t>Letterland</a:t>
            </a:r>
            <a:r>
              <a:rPr lang="en-US" dirty="0" smtClean="0"/>
              <a:t>, and lessons on what good readers do (reading for comprehension, reading strategies, self check, etc.)</a:t>
            </a:r>
          </a:p>
          <a:p>
            <a:r>
              <a:rPr lang="en-US" dirty="0" smtClean="0"/>
              <a:t>Differentiated instruction takes place during Meet with the Teacher, and is at the student’s instructional reading level.</a:t>
            </a:r>
          </a:p>
        </p:txBody>
      </p:sp>
      <p:pic>
        <p:nvPicPr>
          <p:cNvPr id="4" name="Picture 3"/>
          <p:cNvPicPr>
            <a:picLocks noChangeAspect="1"/>
          </p:cNvPicPr>
          <p:nvPr/>
        </p:nvPicPr>
        <p:blipFill>
          <a:blip r:embed="rId2" cstate="print"/>
          <a:stretch>
            <a:fillRect/>
          </a:stretch>
        </p:blipFill>
        <p:spPr>
          <a:xfrm rot="434647">
            <a:off x="7104055" y="117211"/>
            <a:ext cx="1745876" cy="114889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730" y="232226"/>
            <a:ext cx="8229600" cy="1143000"/>
          </a:xfrm>
        </p:spPr>
        <p:txBody>
          <a:bodyPr>
            <a:normAutofit/>
          </a:bodyPr>
          <a:lstStyle/>
          <a:p>
            <a:r>
              <a:rPr lang="en-US" dirty="0" smtClean="0"/>
              <a:t>Math</a:t>
            </a:r>
            <a:endParaRPr lang="en-US" dirty="0"/>
          </a:p>
        </p:txBody>
      </p:sp>
      <p:sp>
        <p:nvSpPr>
          <p:cNvPr id="3" name="Content Placeholder 2"/>
          <p:cNvSpPr>
            <a:spLocks noGrp="1"/>
          </p:cNvSpPr>
          <p:nvPr>
            <p:ph idx="1"/>
          </p:nvPr>
        </p:nvSpPr>
        <p:spPr>
          <a:xfrm>
            <a:off x="441366" y="1375226"/>
            <a:ext cx="8229600" cy="4525963"/>
          </a:xfrm>
        </p:spPr>
        <p:txBody>
          <a:bodyPr>
            <a:normAutofit lnSpcReduction="10000"/>
          </a:bodyPr>
          <a:lstStyle/>
          <a:p>
            <a:r>
              <a:rPr lang="en-US" dirty="0" smtClean="0"/>
              <a:t>Daily Routines provide repeated practice with rote counting, </a:t>
            </a:r>
            <a:r>
              <a:rPr lang="en-US" dirty="0" err="1" smtClean="0"/>
              <a:t>subitizing</a:t>
            </a:r>
            <a:r>
              <a:rPr lang="en-US" dirty="0" smtClean="0"/>
              <a:t>, skip counting and counting with one-to-one correspondence.</a:t>
            </a:r>
          </a:p>
          <a:p>
            <a:r>
              <a:rPr lang="en-US" dirty="0" smtClean="0"/>
              <a:t>Topics include counting and cardinality, operations and algebraic thinking, problem solving, place value, measurement and data, and geometry.</a:t>
            </a:r>
          </a:p>
          <a:p>
            <a:r>
              <a:rPr lang="en-US" dirty="0" smtClean="0"/>
              <a:t>Curriculum is spiraling.</a:t>
            </a:r>
          </a:p>
          <a:p>
            <a:endParaRPr lang="en-US" dirty="0" smtClean="0"/>
          </a:p>
        </p:txBody>
      </p:sp>
      <p:pic>
        <p:nvPicPr>
          <p:cNvPr id="4" name="Picture 3"/>
          <p:cNvPicPr>
            <a:picLocks noChangeAspect="1"/>
          </p:cNvPicPr>
          <p:nvPr/>
        </p:nvPicPr>
        <p:blipFill>
          <a:blip r:embed="rId2" cstate="print"/>
          <a:stretch>
            <a:fillRect/>
          </a:stretch>
        </p:blipFill>
        <p:spPr>
          <a:xfrm>
            <a:off x="5600085" y="4800600"/>
            <a:ext cx="3070881" cy="1849866"/>
          </a:xfrm>
          <a:prstGeom prst="rect">
            <a:avLst/>
          </a:prstGeom>
          <a:effectLst>
            <a:softEdge rad="63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1166</TotalTime>
  <Words>1095</Words>
  <Application>Microsoft Office PowerPoint</Application>
  <PresentationFormat>On-screen Show (4:3)</PresentationFormat>
  <Paragraphs>156</Paragraphs>
  <Slides>23</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8" baseType="lpstr">
      <vt:lpstr>Arial</vt:lpstr>
      <vt:lpstr>Bookman Old Style</vt:lpstr>
      <vt:lpstr>Cambria</vt:lpstr>
      <vt:lpstr>Office Theme</vt:lpstr>
      <vt:lpstr>Acrobat Document</vt:lpstr>
      <vt:lpstr>Welcome to  Curriculum Night!</vt:lpstr>
      <vt:lpstr>Agenda for Curriculum Night</vt:lpstr>
      <vt:lpstr>Who is teaching my child?</vt:lpstr>
      <vt:lpstr> Typical Day in CCK Tuesday-Friday 1st Quarter  </vt:lpstr>
      <vt:lpstr>Monday Schedule</vt:lpstr>
      <vt:lpstr>Letterland</vt:lpstr>
      <vt:lpstr>Writer’s Workshop</vt:lpstr>
      <vt:lpstr>Literacy (Daily 5)</vt:lpstr>
      <vt:lpstr>Math</vt:lpstr>
      <vt:lpstr>Science</vt:lpstr>
      <vt:lpstr>Social Studies</vt:lpstr>
      <vt:lpstr>Domains &amp; Electives</vt:lpstr>
      <vt:lpstr>Homework</vt:lpstr>
      <vt:lpstr>Common Core &amp;  Standards Based Grading</vt:lpstr>
      <vt:lpstr>Common Core &amp;  Standards Based Grading</vt:lpstr>
      <vt:lpstr>PowerPoint Presentation</vt:lpstr>
      <vt:lpstr>Panther Paws</vt:lpstr>
      <vt:lpstr>PowerPoint Presentation</vt:lpstr>
      <vt:lpstr>Green Choices</vt:lpstr>
      <vt:lpstr>Field Trips</vt:lpstr>
      <vt:lpstr>Important Information</vt:lpstr>
      <vt:lpstr>Upcoming Dates</vt:lpstr>
      <vt:lpstr>Questions?</vt:lpstr>
    </vt:vector>
  </TitlesOfParts>
  <Company>Wake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House 2012</dc:title>
  <dc:creator>ptruchon</dc:creator>
  <cp:lastModifiedBy>Jenna Beauregard</cp:lastModifiedBy>
  <cp:revision>78</cp:revision>
  <dcterms:created xsi:type="dcterms:W3CDTF">2014-10-10T02:01:18Z</dcterms:created>
  <dcterms:modified xsi:type="dcterms:W3CDTF">2016-09-28T19:28:28Z</dcterms:modified>
</cp:coreProperties>
</file>